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57" r:id="rId6"/>
    <p:sldId id="258" r:id="rId7"/>
    <p:sldId id="267" r:id="rId8"/>
    <p:sldId id="268" r:id="rId9"/>
    <p:sldId id="269" r:id="rId10"/>
    <p:sldId id="270" r:id="rId11"/>
    <p:sldId id="264" r:id="rId12"/>
    <p:sldId id="265"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embuka" id="{ADDAA2C6-7DE0-4DB0-A200-3D5203B32DEA}">
          <p14:sldIdLst>
            <p14:sldId id="256"/>
          </p14:sldIdLst>
        </p14:section>
        <p14:section name="Penjelasan" id="{E8301322-38FB-4744-9B02-849E565872CF}">
          <p14:sldIdLst>
            <p14:sldId id="257"/>
          </p14:sldIdLst>
        </p14:section>
        <p14:section name="Tujuan" id="{E4FFFDDC-0CFE-47E2-B5BA-065D21CAE69C}">
          <p14:sldIdLst>
            <p14:sldId id="258"/>
          </p14:sldIdLst>
        </p14:section>
        <p14:section name="Fitur" id="{FE48239B-0D18-4770-8FA2-7515562DD44B}">
          <p14:sldIdLst>
            <p14:sldId id="267"/>
            <p14:sldId id="268"/>
            <p14:sldId id="269"/>
            <p14:sldId id="270"/>
          </p14:sldIdLst>
        </p14:section>
        <p14:section name="Demo" id="{8A5F1D71-9AE6-4396-A9AF-F54EE04274A8}">
          <p14:sldIdLst>
            <p14:sldId id="264"/>
          </p14:sldIdLst>
        </p14:section>
        <p14:section name="Penutup" id="{80F6D9D1-BD52-45EA-8A35-72226621A00A}">
          <p14:sldIdLst>
            <p14:sldId id="265"/>
          </p14:sldIdLst>
        </p14:section>
      </p14:sectionLst>
    </p:ex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91" autoAdjust="0"/>
  </p:normalViewPr>
  <p:slideViewPr>
    <p:cSldViewPr snapToGrid="0" showGuides="1">
      <p:cViewPr varScale="1">
        <p:scale>
          <a:sx n="72" d="100"/>
          <a:sy n="72" d="100"/>
        </p:scale>
        <p:origin x="660" y="78"/>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16.06.2021</a:t>
            </a:fld>
            <a:endParaRPr lang="ru-RU" dirty="0"/>
          </a:p>
        </p:txBody>
      </p:sp>
      <p:sp>
        <p:nvSpPr>
          <p:cNvPr id="4" name="Footer Placeholder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16.06.2021</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r>
              <a:rPr lang="en-US" sz="6000" dirty="0"/>
              <a:t>SISTEM PENGGAJIAN KARYAWAN</a:t>
            </a:r>
            <a:endParaRPr lang="ru-RU" sz="6000"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a:xfrm>
            <a:off x="770021" y="3773555"/>
            <a:ext cx="10090287" cy="480394"/>
          </a:xfrm>
        </p:spPr>
        <p:txBody>
          <a:bodyPr/>
          <a:lstStyle/>
          <a:p>
            <a:r>
              <a:rPr lang="en-US" dirty="0"/>
              <a:t>PROJECT BAP</a:t>
            </a:r>
            <a:endParaRPr lang="ru-RU"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a:xfrm>
            <a:off x="770021" y="4649805"/>
            <a:ext cx="4367531" cy="324417"/>
          </a:xfrm>
        </p:spPr>
        <p:txBody>
          <a:bodyPr/>
          <a:lstStyle/>
          <a:p>
            <a:r>
              <a:rPr lang="en-US" dirty="0"/>
              <a:t>KELOMPOK 6</a:t>
            </a:r>
            <a:endParaRPr lang="ru-RU"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a:xfrm>
            <a:off x="770021" y="4996053"/>
            <a:ext cx="4367531" cy="324417"/>
          </a:xfrm>
        </p:spPr>
        <p:txBody>
          <a:bodyPr/>
          <a:lstStyle/>
          <a:p>
            <a:r>
              <a:rPr lang="en-US" dirty="0"/>
              <a:t>RPL X-5</a:t>
            </a:r>
            <a:endParaRPr lang="ru-RU" dirty="0"/>
          </a:p>
        </p:txBody>
      </p:sp>
    </p:spTree>
    <p:extLst>
      <p:ext uri="{BB962C8B-B14F-4D97-AF65-F5344CB8AC3E}">
        <p14:creationId xmlns:p14="http://schemas.microsoft.com/office/powerpoint/2010/main" val="3610506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2"/>
          <a:srcRect t="13926" b="13926"/>
          <a:stretch/>
        </p:blipFill>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p:txBody>
          <a:bodyPr/>
          <a:lstStyle/>
          <a:p>
            <a:r>
              <a:rPr lang="en-US" dirty="0"/>
              <a:t>PENJELASAN</a:t>
            </a:r>
            <a:endParaRPr lang="ru-RU" dirty="0"/>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774032" y="2225391"/>
            <a:ext cx="4421856" cy="940889"/>
          </a:xfrm>
        </p:spPr>
        <p:txBody>
          <a:bodyPr>
            <a:normAutofit lnSpcReduction="10000"/>
          </a:bodyPr>
          <a:lstStyle/>
          <a:p>
            <a:r>
              <a:rPr lang="id-ID" dirty="0"/>
              <a:t>Sistem ini adalah sebuah program dimana program ini diperuntukan sebagai penggajian karyawan.</a:t>
            </a:r>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r>
              <a:rPr lang="en-US" dirty="0"/>
              <a:t>1</a:t>
            </a:r>
            <a:endParaRPr lang="ru-RU" dirty="0"/>
          </a:p>
        </p:txBody>
      </p:sp>
    </p:spTree>
    <p:extLst>
      <p:ext uri="{BB962C8B-B14F-4D97-AF65-F5344CB8AC3E}">
        <p14:creationId xmlns:p14="http://schemas.microsoft.com/office/powerpoint/2010/main" val="11066300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lstStyle/>
          <a:p>
            <a:r>
              <a:rPr lang="en-US" dirty="0"/>
              <a:t>TUJUAN</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2"/>
            <a:ext cx="4421856" cy="3437774"/>
          </a:xfrm>
        </p:spPr>
        <p:txBody>
          <a:bodyPr anchor="t">
            <a:normAutofit/>
          </a:bodyPr>
          <a:lstStyle/>
          <a:p>
            <a:pPr>
              <a:lnSpc>
                <a:spcPct val="100000"/>
              </a:lnSpc>
            </a:pPr>
            <a:r>
              <a:rPr lang="id-ID" dirty="0"/>
              <a:t>Tujuan dari program ini adalah untuk mengetahui jumlah kerja karyawan dalah satu bulan, mengetahui jumlah lembur tiap karyawan, mengakumulasikan gaji pokok, uang makan per hari, uang transport, upah lembur, jabatan karyawan, dan total gaji per bulan.</a:t>
            </a:r>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r>
              <a:rPr lang="en-US" dirty="0"/>
              <a:t>2</a:t>
            </a:r>
          </a:p>
        </p:txBody>
      </p:sp>
    </p:spTree>
    <p:extLst>
      <p:ext uri="{BB962C8B-B14F-4D97-AF65-F5344CB8AC3E}">
        <p14:creationId xmlns:p14="http://schemas.microsoft.com/office/powerpoint/2010/main" val="2655792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p:txBody>
          <a:bodyPr>
            <a:normAutofit/>
          </a:bodyPr>
          <a:lstStyle/>
          <a:p>
            <a:r>
              <a:rPr lang="en-US" dirty="0"/>
              <a:t>FITUR</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p:txBody>
          <a:bodyPr/>
          <a:lstStyle/>
          <a:p>
            <a:r>
              <a:rPr lang="en-US" dirty="0"/>
              <a:t>1. Data Perusahaan</a:t>
            </a:r>
            <a:endParaRPr lang="ru-RU" dirty="0"/>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r>
              <a:rPr lang="en-US" dirty="0"/>
              <a:t>3</a:t>
            </a:r>
          </a:p>
        </p:txBody>
      </p:sp>
      <p:pic>
        <p:nvPicPr>
          <p:cNvPr id="13" name="Picture 12">
            <a:extLst>
              <a:ext uri="{FF2B5EF4-FFF2-40B4-BE49-F238E27FC236}">
                <a16:creationId xmlns:a16="http://schemas.microsoft.com/office/drawing/2014/main" id="{20C8BD8D-C9F9-4670-83D2-DB18B2C1EFEF}"/>
              </a:ext>
            </a:extLst>
          </p:cNvPr>
          <p:cNvPicPr>
            <a:picLocks noChangeAspect="1"/>
          </p:cNvPicPr>
          <p:nvPr/>
        </p:nvPicPr>
        <p:blipFill>
          <a:blip r:embed="rId2"/>
          <a:stretch>
            <a:fillRect/>
          </a:stretch>
        </p:blipFill>
        <p:spPr>
          <a:xfrm>
            <a:off x="336000" y="146032"/>
            <a:ext cx="5760000" cy="3238419"/>
          </a:xfrm>
          <a:prstGeom prst="rect">
            <a:avLst/>
          </a:prstGeom>
        </p:spPr>
      </p:pic>
      <p:sp>
        <p:nvSpPr>
          <p:cNvPr id="16" name="Text Placeholder 15">
            <a:extLst>
              <a:ext uri="{FF2B5EF4-FFF2-40B4-BE49-F238E27FC236}">
                <a16:creationId xmlns:a16="http://schemas.microsoft.com/office/drawing/2014/main" id="{FF91BF10-57F6-46CC-887D-A25D8B92CFD8}"/>
              </a:ext>
            </a:extLst>
          </p:cNvPr>
          <p:cNvSpPr>
            <a:spLocks noGrp="1"/>
          </p:cNvSpPr>
          <p:nvPr>
            <p:ph type="body" sz="quarter" idx="15"/>
          </p:nvPr>
        </p:nvSpPr>
        <p:spPr>
          <a:xfrm>
            <a:off x="6881205" y="2990562"/>
            <a:ext cx="4421857" cy="2588637"/>
          </a:xfrm>
        </p:spPr>
        <p:txBody>
          <a:bodyPr>
            <a:normAutofit/>
          </a:bodyPr>
          <a:lstStyle/>
          <a:p>
            <a:pPr marL="0" indent="0">
              <a:buNone/>
            </a:pPr>
            <a:r>
              <a:rPr lang="id-ID" sz="1800" dirty="0"/>
              <a:t>Fitur ini berisi profil perusahaan yang jika dibutuhkan tinggal pilih Data Perusahaan pada halaman utaman. Di bagian ini pun ada fitur untuk mengubah/mengedit data perusahaan nya. </a:t>
            </a:r>
          </a:p>
        </p:txBody>
      </p:sp>
      <p:pic>
        <p:nvPicPr>
          <p:cNvPr id="18" name="Picture 17">
            <a:extLst>
              <a:ext uri="{FF2B5EF4-FFF2-40B4-BE49-F238E27FC236}">
                <a16:creationId xmlns:a16="http://schemas.microsoft.com/office/drawing/2014/main" id="{31EAFF08-13DF-4E3B-A790-D68BF5661984}"/>
              </a:ext>
            </a:extLst>
          </p:cNvPr>
          <p:cNvPicPr>
            <a:picLocks noChangeAspect="1"/>
          </p:cNvPicPr>
          <p:nvPr/>
        </p:nvPicPr>
        <p:blipFill>
          <a:blip r:embed="rId3"/>
          <a:stretch>
            <a:fillRect/>
          </a:stretch>
        </p:blipFill>
        <p:spPr>
          <a:xfrm>
            <a:off x="336000" y="3447987"/>
            <a:ext cx="5760000" cy="3238419"/>
          </a:xfrm>
          <a:prstGeom prst="rect">
            <a:avLst/>
          </a:prstGeom>
        </p:spPr>
      </p:pic>
    </p:spTree>
    <p:extLst>
      <p:ext uri="{BB962C8B-B14F-4D97-AF65-F5344CB8AC3E}">
        <p14:creationId xmlns:p14="http://schemas.microsoft.com/office/powerpoint/2010/main" val="3732867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p:txBody>
          <a:bodyPr>
            <a:normAutofit/>
          </a:bodyPr>
          <a:lstStyle/>
          <a:p>
            <a:r>
              <a:rPr lang="en-US" dirty="0"/>
              <a:t>FITUR</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p:txBody>
          <a:bodyPr/>
          <a:lstStyle/>
          <a:p>
            <a:r>
              <a:rPr lang="id-ID" dirty="0"/>
              <a:t>2. Data Jabatan</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r>
              <a:rPr lang="en-US" dirty="0"/>
              <a:t>4</a:t>
            </a:r>
          </a:p>
        </p:txBody>
      </p:sp>
      <p:sp>
        <p:nvSpPr>
          <p:cNvPr id="16" name="Text Placeholder 15">
            <a:extLst>
              <a:ext uri="{FF2B5EF4-FFF2-40B4-BE49-F238E27FC236}">
                <a16:creationId xmlns:a16="http://schemas.microsoft.com/office/drawing/2014/main" id="{FF91BF10-57F6-46CC-887D-A25D8B92CFD8}"/>
              </a:ext>
            </a:extLst>
          </p:cNvPr>
          <p:cNvSpPr>
            <a:spLocks noGrp="1"/>
          </p:cNvSpPr>
          <p:nvPr>
            <p:ph type="body" sz="quarter" idx="15"/>
          </p:nvPr>
        </p:nvSpPr>
        <p:spPr>
          <a:xfrm>
            <a:off x="6881205" y="2990562"/>
            <a:ext cx="4421857" cy="2588637"/>
          </a:xfrm>
        </p:spPr>
        <p:txBody>
          <a:bodyPr>
            <a:normAutofit/>
          </a:bodyPr>
          <a:lstStyle/>
          <a:p>
            <a:pPr marL="0" indent="0">
              <a:buNone/>
            </a:pPr>
            <a:r>
              <a:rPr lang="id-ID" sz="1800" dirty="0"/>
              <a:t>Fitur ini berisi daftar jabatan pada perusahaan serta daftar gaji per hari dan upah lembur per jam masing-masing karyawan. Pada fitur ini pun bisa mengubah/mengedit data, menghapus data, dan juga menambahkan data baru.</a:t>
            </a:r>
          </a:p>
        </p:txBody>
      </p:sp>
      <p:pic>
        <p:nvPicPr>
          <p:cNvPr id="4" name="Picture 3">
            <a:extLst>
              <a:ext uri="{FF2B5EF4-FFF2-40B4-BE49-F238E27FC236}">
                <a16:creationId xmlns:a16="http://schemas.microsoft.com/office/drawing/2014/main" id="{43194C60-D99D-4A1B-A72E-612558ADB901}"/>
              </a:ext>
            </a:extLst>
          </p:cNvPr>
          <p:cNvPicPr>
            <a:picLocks noChangeAspect="1"/>
          </p:cNvPicPr>
          <p:nvPr/>
        </p:nvPicPr>
        <p:blipFill>
          <a:blip r:embed="rId2"/>
          <a:stretch>
            <a:fillRect/>
          </a:stretch>
        </p:blipFill>
        <p:spPr>
          <a:xfrm>
            <a:off x="1710795" y="209568"/>
            <a:ext cx="3600000" cy="2024013"/>
          </a:xfrm>
          <a:prstGeom prst="rect">
            <a:avLst/>
          </a:prstGeom>
        </p:spPr>
      </p:pic>
      <p:pic>
        <p:nvPicPr>
          <p:cNvPr id="8" name="Picture 7">
            <a:extLst>
              <a:ext uri="{FF2B5EF4-FFF2-40B4-BE49-F238E27FC236}">
                <a16:creationId xmlns:a16="http://schemas.microsoft.com/office/drawing/2014/main" id="{6D85572B-BF3E-414B-A58D-2FAF9F91EEAD}"/>
              </a:ext>
            </a:extLst>
          </p:cNvPr>
          <p:cNvPicPr>
            <a:picLocks noChangeAspect="1"/>
          </p:cNvPicPr>
          <p:nvPr/>
        </p:nvPicPr>
        <p:blipFill>
          <a:blip r:embed="rId3"/>
          <a:stretch>
            <a:fillRect/>
          </a:stretch>
        </p:blipFill>
        <p:spPr>
          <a:xfrm>
            <a:off x="1710795" y="4624419"/>
            <a:ext cx="3600000" cy="2024013"/>
          </a:xfrm>
          <a:prstGeom prst="rect">
            <a:avLst/>
          </a:prstGeom>
        </p:spPr>
      </p:pic>
      <p:pic>
        <p:nvPicPr>
          <p:cNvPr id="10" name="Picture 9">
            <a:extLst>
              <a:ext uri="{FF2B5EF4-FFF2-40B4-BE49-F238E27FC236}">
                <a16:creationId xmlns:a16="http://schemas.microsoft.com/office/drawing/2014/main" id="{6C804C08-AC78-4F91-B1CF-895D6031205C}"/>
              </a:ext>
            </a:extLst>
          </p:cNvPr>
          <p:cNvPicPr>
            <a:picLocks noChangeAspect="1"/>
          </p:cNvPicPr>
          <p:nvPr/>
        </p:nvPicPr>
        <p:blipFill>
          <a:blip r:embed="rId4"/>
          <a:stretch>
            <a:fillRect/>
          </a:stretch>
        </p:blipFill>
        <p:spPr>
          <a:xfrm>
            <a:off x="1710795" y="2416993"/>
            <a:ext cx="3600000" cy="2024013"/>
          </a:xfrm>
          <a:prstGeom prst="rect">
            <a:avLst/>
          </a:prstGeom>
        </p:spPr>
      </p:pic>
    </p:spTree>
    <p:extLst>
      <p:ext uri="{BB962C8B-B14F-4D97-AF65-F5344CB8AC3E}">
        <p14:creationId xmlns:p14="http://schemas.microsoft.com/office/powerpoint/2010/main" val="26786581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p:txBody>
          <a:bodyPr>
            <a:normAutofit/>
          </a:bodyPr>
          <a:lstStyle/>
          <a:p>
            <a:r>
              <a:rPr lang="en-US" dirty="0"/>
              <a:t>FITUR</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p:txBody>
          <a:bodyPr/>
          <a:lstStyle/>
          <a:p>
            <a:r>
              <a:rPr lang="id-ID" dirty="0"/>
              <a:t>3. Data Karyawan</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r>
              <a:rPr lang="en-US" dirty="0"/>
              <a:t>5</a:t>
            </a:r>
            <a:endParaRPr lang="ru-RU" dirty="0"/>
          </a:p>
        </p:txBody>
      </p:sp>
      <p:sp>
        <p:nvSpPr>
          <p:cNvPr id="16" name="Text Placeholder 15">
            <a:extLst>
              <a:ext uri="{FF2B5EF4-FFF2-40B4-BE49-F238E27FC236}">
                <a16:creationId xmlns:a16="http://schemas.microsoft.com/office/drawing/2014/main" id="{FF91BF10-57F6-46CC-887D-A25D8B92CFD8}"/>
              </a:ext>
            </a:extLst>
          </p:cNvPr>
          <p:cNvSpPr>
            <a:spLocks noGrp="1"/>
          </p:cNvSpPr>
          <p:nvPr>
            <p:ph type="body" sz="quarter" idx="15"/>
          </p:nvPr>
        </p:nvSpPr>
        <p:spPr>
          <a:xfrm>
            <a:off x="6881205" y="2990562"/>
            <a:ext cx="4421857" cy="2588637"/>
          </a:xfrm>
        </p:spPr>
        <p:txBody>
          <a:bodyPr>
            <a:normAutofit/>
          </a:bodyPr>
          <a:lstStyle/>
          <a:p>
            <a:pPr marL="0" indent="0">
              <a:buNone/>
            </a:pPr>
            <a:r>
              <a:rPr lang="id-ID" sz="1800" dirty="0"/>
              <a:t>Fitur ini berisi daftar karyawan serta identitas nya. Pada  fitur ini tidak terlalu berbeda dengan fitur sebelumnya, yaitu terdapat, edit, hapus, dan tambah data baru. Namun yang membuat beda adalah pada fitur ini terdapat fungsi untuk mencetak daftar tersebut.</a:t>
            </a:r>
          </a:p>
        </p:txBody>
      </p:sp>
      <p:pic>
        <p:nvPicPr>
          <p:cNvPr id="7" name="Picture 6">
            <a:extLst>
              <a:ext uri="{FF2B5EF4-FFF2-40B4-BE49-F238E27FC236}">
                <a16:creationId xmlns:a16="http://schemas.microsoft.com/office/drawing/2014/main" id="{A3A6812A-BF1E-4C0B-9EC2-BAAC6832BD7A}"/>
              </a:ext>
            </a:extLst>
          </p:cNvPr>
          <p:cNvPicPr>
            <a:picLocks noChangeAspect="1"/>
          </p:cNvPicPr>
          <p:nvPr/>
        </p:nvPicPr>
        <p:blipFill>
          <a:blip r:embed="rId2"/>
          <a:stretch>
            <a:fillRect/>
          </a:stretch>
        </p:blipFill>
        <p:spPr>
          <a:xfrm>
            <a:off x="254711" y="1809790"/>
            <a:ext cx="2880000" cy="1619210"/>
          </a:xfrm>
          <a:prstGeom prst="rect">
            <a:avLst/>
          </a:prstGeom>
        </p:spPr>
      </p:pic>
      <p:pic>
        <p:nvPicPr>
          <p:cNvPr id="11" name="Picture 10">
            <a:extLst>
              <a:ext uri="{FF2B5EF4-FFF2-40B4-BE49-F238E27FC236}">
                <a16:creationId xmlns:a16="http://schemas.microsoft.com/office/drawing/2014/main" id="{8EA313BC-E42C-4AD0-A0B0-5DFB2CB123AA}"/>
              </a:ext>
            </a:extLst>
          </p:cNvPr>
          <p:cNvPicPr>
            <a:picLocks noChangeAspect="1"/>
          </p:cNvPicPr>
          <p:nvPr/>
        </p:nvPicPr>
        <p:blipFill>
          <a:blip r:embed="rId3"/>
          <a:stretch>
            <a:fillRect/>
          </a:stretch>
        </p:blipFill>
        <p:spPr>
          <a:xfrm>
            <a:off x="3216000" y="3549011"/>
            <a:ext cx="2880000" cy="1619210"/>
          </a:xfrm>
          <a:prstGeom prst="rect">
            <a:avLst/>
          </a:prstGeom>
        </p:spPr>
      </p:pic>
      <p:pic>
        <p:nvPicPr>
          <p:cNvPr id="13" name="Picture 12">
            <a:extLst>
              <a:ext uri="{FF2B5EF4-FFF2-40B4-BE49-F238E27FC236}">
                <a16:creationId xmlns:a16="http://schemas.microsoft.com/office/drawing/2014/main" id="{509DA7EB-48EE-4219-9964-C8866B8A4C22}"/>
              </a:ext>
            </a:extLst>
          </p:cNvPr>
          <p:cNvPicPr>
            <a:picLocks noChangeAspect="1"/>
          </p:cNvPicPr>
          <p:nvPr/>
        </p:nvPicPr>
        <p:blipFill>
          <a:blip r:embed="rId4"/>
          <a:stretch>
            <a:fillRect/>
          </a:stretch>
        </p:blipFill>
        <p:spPr>
          <a:xfrm>
            <a:off x="254711" y="3550844"/>
            <a:ext cx="2880000" cy="1619210"/>
          </a:xfrm>
          <a:prstGeom prst="rect">
            <a:avLst/>
          </a:prstGeom>
        </p:spPr>
      </p:pic>
      <p:pic>
        <p:nvPicPr>
          <p:cNvPr id="15" name="Picture 14">
            <a:extLst>
              <a:ext uri="{FF2B5EF4-FFF2-40B4-BE49-F238E27FC236}">
                <a16:creationId xmlns:a16="http://schemas.microsoft.com/office/drawing/2014/main" id="{622BFE58-AB87-4984-B166-39F8C0EA26F0}"/>
              </a:ext>
            </a:extLst>
          </p:cNvPr>
          <p:cNvPicPr>
            <a:picLocks noChangeAspect="1"/>
          </p:cNvPicPr>
          <p:nvPr/>
        </p:nvPicPr>
        <p:blipFill>
          <a:blip r:embed="rId5"/>
          <a:stretch>
            <a:fillRect/>
          </a:stretch>
        </p:blipFill>
        <p:spPr>
          <a:xfrm>
            <a:off x="3216000" y="1809790"/>
            <a:ext cx="2880000" cy="1619210"/>
          </a:xfrm>
          <a:prstGeom prst="rect">
            <a:avLst/>
          </a:prstGeom>
        </p:spPr>
      </p:pic>
    </p:spTree>
    <p:extLst>
      <p:ext uri="{BB962C8B-B14F-4D97-AF65-F5344CB8AC3E}">
        <p14:creationId xmlns:p14="http://schemas.microsoft.com/office/powerpoint/2010/main" val="6305296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p:txBody>
          <a:bodyPr>
            <a:normAutofit/>
          </a:bodyPr>
          <a:lstStyle/>
          <a:p>
            <a:r>
              <a:rPr lang="en-US" dirty="0"/>
              <a:t>FITUR</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p:txBody>
          <a:bodyPr/>
          <a:lstStyle/>
          <a:p>
            <a:r>
              <a:rPr lang="id-ID" dirty="0"/>
              <a:t>4. Data Gaji</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r>
              <a:rPr lang="en-US" dirty="0"/>
              <a:t>6</a:t>
            </a:r>
            <a:endParaRPr lang="ru-RU" dirty="0"/>
          </a:p>
        </p:txBody>
      </p:sp>
      <p:sp>
        <p:nvSpPr>
          <p:cNvPr id="16" name="Text Placeholder 15">
            <a:extLst>
              <a:ext uri="{FF2B5EF4-FFF2-40B4-BE49-F238E27FC236}">
                <a16:creationId xmlns:a16="http://schemas.microsoft.com/office/drawing/2014/main" id="{FF91BF10-57F6-46CC-887D-A25D8B92CFD8}"/>
              </a:ext>
            </a:extLst>
          </p:cNvPr>
          <p:cNvSpPr>
            <a:spLocks noGrp="1"/>
          </p:cNvSpPr>
          <p:nvPr>
            <p:ph type="body" sz="quarter" idx="15"/>
          </p:nvPr>
        </p:nvSpPr>
        <p:spPr>
          <a:xfrm>
            <a:off x="6881205" y="2990562"/>
            <a:ext cx="4421857" cy="2588637"/>
          </a:xfrm>
        </p:spPr>
        <p:txBody>
          <a:bodyPr>
            <a:normAutofit/>
          </a:bodyPr>
          <a:lstStyle/>
          <a:p>
            <a:pPr marL="0" indent="0">
              <a:buNone/>
            </a:pPr>
            <a:r>
              <a:rPr lang="id-ID" sz="1800" dirty="0"/>
              <a:t>Fitur ini berisi daftar gaji tiap karyawan, jumlah masuk kerja tiap bulan, jumlah lembur, gaji pokok yang dikali dengan jumlah masuk kerja, uang makan, transport, jumlah lembur, upah lembur yang dikali dengan jumlah lembur, dan akumulasi total gaji. Pada fitur ini sama seperti Data Karyawan, namun yang membuat beda adalah fungsi cetak slip gaji.</a:t>
            </a:r>
          </a:p>
        </p:txBody>
      </p:sp>
      <p:pic>
        <p:nvPicPr>
          <p:cNvPr id="4" name="Picture 3">
            <a:extLst>
              <a:ext uri="{FF2B5EF4-FFF2-40B4-BE49-F238E27FC236}">
                <a16:creationId xmlns:a16="http://schemas.microsoft.com/office/drawing/2014/main" id="{17212569-B065-475B-9BCB-9760ADB1A189}"/>
              </a:ext>
            </a:extLst>
          </p:cNvPr>
          <p:cNvPicPr>
            <a:picLocks noChangeAspect="1"/>
          </p:cNvPicPr>
          <p:nvPr/>
        </p:nvPicPr>
        <p:blipFill>
          <a:blip r:embed="rId2"/>
          <a:stretch>
            <a:fillRect/>
          </a:stretch>
        </p:blipFill>
        <p:spPr>
          <a:xfrm>
            <a:off x="254711" y="1020700"/>
            <a:ext cx="2880000" cy="1619209"/>
          </a:xfrm>
          <a:prstGeom prst="rect">
            <a:avLst/>
          </a:prstGeom>
        </p:spPr>
      </p:pic>
      <p:pic>
        <p:nvPicPr>
          <p:cNvPr id="9" name="Picture 8">
            <a:extLst>
              <a:ext uri="{FF2B5EF4-FFF2-40B4-BE49-F238E27FC236}">
                <a16:creationId xmlns:a16="http://schemas.microsoft.com/office/drawing/2014/main" id="{518CA4D0-09AF-40A7-A91D-20CF08DBA576}"/>
              </a:ext>
            </a:extLst>
          </p:cNvPr>
          <p:cNvPicPr>
            <a:picLocks noChangeAspect="1"/>
          </p:cNvPicPr>
          <p:nvPr/>
        </p:nvPicPr>
        <p:blipFill>
          <a:blip r:embed="rId3"/>
          <a:stretch>
            <a:fillRect/>
          </a:stretch>
        </p:blipFill>
        <p:spPr>
          <a:xfrm>
            <a:off x="3216000" y="2701931"/>
            <a:ext cx="2880000" cy="1619209"/>
          </a:xfrm>
          <a:prstGeom prst="rect">
            <a:avLst/>
          </a:prstGeom>
        </p:spPr>
      </p:pic>
      <p:pic>
        <p:nvPicPr>
          <p:cNvPr id="12" name="Picture 11">
            <a:extLst>
              <a:ext uri="{FF2B5EF4-FFF2-40B4-BE49-F238E27FC236}">
                <a16:creationId xmlns:a16="http://schemas.microsoft.com/office/drawing/2014/main" id="{E351A03C-8DF4-4379-AEEA-00762C69F7A1}"/>
              </a:ext>
            </a:extLst>
          </p:cNvPr>
          <p:cNvPicPr>
            <a:picLocks noChangeAspect="1"/>
          </p:cNvPicPr>
          <p:nvPr/>
        </p:nvPicPr>
        <p:blipFill>
          <a:blip r:embed="rId4"/>
          <a:stretch>
            <a:fillRect/>
          </a:stretch>
        </p:blipFill>
        <p:spPr>
          <a:xfrm>
            <a:off x="1694711" y="4383163"/>
            <a:ext cx="2880000" cy="1619209"/>
          </a:xfrm>
          <a:prstGeom prst="rect">
            <a:avLst/>
          </a:prstGeom>
        </p:spPr>
      </p:pic>
      <p:pic>
        <p:nvPicPr>
          <p:cNvPr id="17" name="Picture 16">
            <a:extLst>
              <a:ext uri="{FF2B5EF4-FFF2-40B4-BE49-F238E27FC236}">
                <a16:creationId xmlns:a16="http://schemas.microsoft.com/office/drawing/2014/main" id="{62DDD699-9756-4F05-BB48-D0EB8AA1EE50}"/>
              </a:ext>
            </a:extLst>
          </p:cNvPr>
          <p:cNvPicPr>
            <a:picLocks noChangeAspect="1"/>
          </p:cNvPicPr>
          <p:nvPr/>
        </p:nvPicPr>
        <p:blipFill>
          <a:blip r:embed="rId5"/>
          <a:stretch>
            <a:fillRect/>
          </a:stretch>
        </p:blipFill>
        <p:spPr>
          <a:xfrm>
            <a:off x="3216000" y="1020699"/>
            <a:ext cx="2880000" cy="1619209"/>
          </a:xfrm>
          <a:prstGeom prst="rect">
            <a:avLst/>
          </a:prstGeom>
        </p:spPr>
      </p:pic>
      <p:pic>
        <p:nvPicPr>
          <p:cNvPr id="19" name="Picture 18">
            <a:extLst>
              <a:ext uri="{FF2B5EF4-FFF2-40B4-BE49-F238E27FC236}">
                <a16:creationId xmlns:a16="http://schemas.microsoft.com/office/drawing/2014/main" id="{57840E1D-2C6D-482A-BD72-7C629AF9F7E3}"/>
              </a:ext>
            </a:extLst>
          </p:cNvPr>
          <p:cNvPicPr>
            <a:picLocks noChangeAspect="1"/>
          </p:cNvPicPr>
          <p:nvPr/>
        </p:nvPicPr>
        <p:blipFill>
          <a:blip r:embed="rId6"/>
          <a:stretch>
            <a:fillRect/>
          </a:stretch>
        </p:blipFill>
        <p:spPr>
          <a:xfrm>
            <a:off x="254711" y="2689542"/>
            <a:ext cx="2880000" cy="1619209"/>
          </a:xfrm>
          <a:prstGeom prst="rect">
            <a:avLst/>
          </a:prstGeom>
        </p:spPr>
      </p:pic>
    </p:spTree>
    <p:extLst>
      <p:ext uri="{BB962C8B-B14F-4D97-AF65-F5344CB8AC3E}">
        <p14:creationId xmlns:p14="http://schemas.microsoft.com/office/powerpoint/2010/main" val="2579012506"/>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2F0B8-896C-4D84-9FF9-3E3607F9E57C}"/>
              </a:ext>
            </a:extLst>
          </p:cNvPr>
          <p:cNvSpPr>
            <a:spLocks noGrp="1"/>
          </p:cNvSpPr>
          <p:nvPr>
            <p:ph type="title"/>
          </p:nvPr>
        </p:nvSpPr>
        <p:spPr bwMode="grayWhite"/>
        <p:txBody>
          <a:bodyPr/>
          <a:lstStyle/>
          <a:p>
            <a:r>
              <a:rPr lang="en-US" dirty="0"/>
              <a:t>VIDEO DEMO PROGRAM</a:t>
            </a:r>
            <a:endParaRPr lang="ru-RU" dirty="0"/>
          </a:p>
        </p:txBody>
      </p:sp>
      <p:pic>
        <p:nvPicPr>
          <p:cNvPr id="3" name="2021-06-16 13-28-25">
            <a:hlinkClick r:id="" action="ppaction://media"/>
            <a:extLst>
              <a:ext uri="{FF2B5EF4-FFF2-40B4-BE49-F238E27FC236}">
                <a16:creationId xmlns:a16="http://schemas.microsoft.com/office/drawing/2014/main" id="{9D515D96-5A76-4963-898A-60FBD39CC9F5}"/>
              </a:ext>
            </a:extLst>
          </p:cNvPr>
          <p:cNvPicPr>
            <a:picLocks noGrp="1" noChangeAspect="1"/>
          </p:cNvPicPr>
          <p:nvPr>
            <p:ph type="media" sz="quarter" idx="17"/>
            <a:videoFile r:link="rId2"/>
            <p:extLst>
              <p:ext uri="{DAA4B4D4-6D71-4841-9C94-3DE7FCFB9230}">
                <p14:media xmlns:p14="http://schemas.microsoft.com/office/powerpoint/2010/main" r:embed="rId1"/>
              </p:ext>
            </p:extLst>
          </p:nvPr>
        </p:nvPicPr>
        <p:blipFill>
          <a:blip r:embed="rId4"/>
          <a:stretch>
            <a:fillRect/>
          </a:stretch>
        </p:blipFill>
        <p:spPr>
          <a:xfrm>
            <a:off x="2346325" y="1497013"/>
            <a:ext cx="7499350" cy="4216400"/>
          </a:xfrm>
        </p:spPr>
      </p:pic>
      <p:sp>
        <p:nvSpPr>
          <p:cNvPr id="2" name="Slide Number Placeholder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a:lstStyle/>
          <a:p>
            <a:r>
              <a:rPr lang="en-US" dirty="0"/>
              <a:t>7</a:t>
            </a:r>
            <a:endParaRPr lang="ru-RU" dirty="0"/>
          </a:p>
        </p:txBody>
      </p:sp>
    </p:spTree>
    <p:extLst>
      <p:ext uri="{BB962C8B-B14F-4D97-AF65-F5344CB8AC3E}">
        <p14:creationId xmlns:p14="http://schemas.microsoft.com/office/powerpoint/2010/main" val="25756745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a:xfrm>
            <a:off x="8836888" y="3675708"/>
            <a:ext cx="3135771" cy="2208780"/>
          </a:xfrm>
        </p:spPr>
        <p:txBody>
          <a:bodyPr/>
          <a:lstStyle/>
          <a:p>
            <a:r>
              <a:rPr lang="id-ID" sz="2000" dirty="0"/>
              <a:t>Mohamad Asep Saepulloh</a:t>
            </a:r>
          </a:p>
          <a:p>
            <a:r>
              <a:rPr lang="id-ID" sz="2000" dirty="0"/>
              <a:t>Danadipa Nugraha SM</a:t>
            </a:r>
          </a:p>
          <a:p>
            <a:r>
              <a:rPr lang="id-ID" sz="2000" dirty="0"/>
              <a:t>Naditaripani</a:t>
            </a:r>
          </a:p>
        </p:txBody>
      </p:sp>
    </p:spTree>
    <p:extLst>
      <p:ext uri="{BB962C8B-B14F-4D97-AF65-F5344CB8AC3E}">
        <p14:creationId xmlns:p14="http://schemas.microsoft.com/office/powerpoint/2010/main" val="231420151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191</TotalTime>
  <Words>289</Words>
  <Application>Microsoft Office PowerPoint</Application>
  <PresentationFormat>Widescreen</PresentationFormat>
  <Paragraphs>32</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Lucida Grande</vt:lpstr>
      <vt:lpstr>Verdana</vt:lpstr>
      <vt:lpstr>Wingdings</vt:lpstr>
      <vt:lpstr>Office Theme</vt:lpstr>
      <vt:lpstr>SISTEM PENGGAJIAN KARYAWAN</vt:lpstr>
      <vt:lpstr>PENJELASAN</vt:lpstr>
      <vt:lpstr>TUJUAN</vt:lpstr>
      <vt:lpstr>FITUR</vt:lpstr>
      <vt:lpstr>FITUR</vt:lpstr>
      <vt:lpstr>FITUR</vt:lpstr>
      <vt:lpstr>FITUR</vt:lpstr>
      <vt:lpstr>VIDEO DEMO PROGRAM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PENGGAJIAN KARYAWAN</dc:title>
  <dc:creator>Mohamad Asep Saepulloh</dc:creator>
  <cp:lastModifiedBy>Mohamad Asep Saepulloh</cp:lastModifiedBy>
  <cp:revision>11</cp:revision>
  <dcterms:created xsi:type="dcterms:W3CDTF">2021-06-16T03:29:55Z</dcterms:created>
  <dcterms:modified xsi:type="dcterms:W3CDTF">2021-06-16T06:41:47Z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